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88" r:id="rId22"/>
    <p:sldId id="372" r:id="rId23"/>
    <p:sldId id="379" r:id="rId24"/>
    <p:sldId id="365" r:id="rId25"/>
    <p:sldId id="374" r:id="rId26"/>
    <p:sldId id="386" r:id="rId27"/>
    <p:sldId id="387" r:id="rId28"/>
    <p:sldId id="376" r:id="rId29"/>
    <p:sldId id="383" r:id="rId30"/>
    <p:sldId id="384" r:id="rId31"/>
    <p:sldId id="380" r:id="rId32"/>
    <p:sldId id="377" r:id="rId33"/>
    <p:sldId id="320" r:id="rId34"/>
    <p:sldId id="323" r:id="rId35"/>
    <p:sldId id="329" r:id="rId36"/>
    <p:sldId id="330" r:id="rId37"/>
    <p:sldId id="360" r:id="rId38"/>
    <p:sldId id="354" r:id="rId39"/>
    <p:sldId id="385" r:id="rId40"/>
    <p:sldId id="358" r:id="rId41"/>
    <p:sldId id="359" r:id="rId42"/>
    <p:sldId id="375" r:id="rId43"/>
    <p:sldId id="353" r:id="rId44"/>
    <p:sldId id="37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83" autoAdjust="0"/>
    <p:restoredTop sz="62943" autoAdjust="0"/>
  </p:normalViewPr>
  <p:slideViewPr>
    <p:cSldViewPr snapToGrid="0" snapToObjects="1">
      <p:cViewPr>
        <p:scale>
          <a:sx n="100" d="100"/>
          <a:sy n="100" d="100"/>
        </p:scale>
        <p:origin x="-1432"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12"/>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10/05/2014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r>
              <a:rPr lang="en-US" baseline="0" dirty="0" smtClean="0"/>
              <a:t>.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a:t>
            </a:r>
            <a:r>
              <a:rPr lang="en-US" sz="1200" kern="1200" dirty="0" smtClean="0">
                <a:solidFill>
                  <a:schemeClr val="tx1"/>
                </a:solidFill>
                <a:effectLst/>
                <a:latin typeface="+mn-lt"/>
                <a:ea typeface="+mn-ea"/>
                <a:cs typeface="+mn-cs"/>
              </a:rPr>
              <a:t>effector protein features, Effectors</a:t>
            </a:r>
            <a:r>
              <a:rPr lang="en-US" sz="1200" kern="1200" baseline="0" dirty="0" smtClean="0">
                <a:solidFill>
                  <a:schemeClr val="tx1"/>
                </a:solidFill>
                <a:effectLst/>
                <a:latin typeface="+mn-lt"/>
                <a:ea typeface="+mn-ea"/>
                <a:cs typeface="+mn-cs"/>
              </a:rPr>
              <a:t> being the proteins that the pathogen uses to cause disease in the host.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We also got a good look at whether genes encoding secreted proteins are in gene sparse or dense re- </a:t>
            </a:r>
            <a:r>
              <a:rPr lang="en-US" sz="1200" kern="1200" dirty="0" err="1" smtClean="0">
                <a:solidFill>
                  <a:schemeClr val="tx1"/>
                </a:solidFill>
                <a:effectLst/>
                <a:latin typeface="+mn-lt"/>
                <a:ea typeface="+mn-ea"/>
                <a:cs typeface="+mn-cs"/>
              </a:rPr>
              <a:t>gions</a:t>
            </a:r>
            <a:r>
              <a:rPr lang="en-US" sz="1200" kern="1200" dirty="0" smtClean="0">
                <a:solidFill>
                  <a:schemeClr val="tx1"/>
                </a:solidFill>
                <a:effectLst/>
                <a:latin typeface="+mn-lt"/>
                <a:ea typeface="+mn-ea"/>
                <a:cs typeface="+mn-cs"/>
              </a:rPr>
              <a:t> of the genome.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figure plots the five prime flanking </a:t>
            </a:r>
            <a:r>
              <a:rPr lang="en-US" sz="1200" kern="1200" dirty="0" err="1" smtClean="0">
                <a:solidFill>
                  <a:schemeClr val="tx1"/>
                </a:solidFill>
                <a:effectLst/>
                <a:latin typeface="+mn-lt"/>
                <a:ea typeface="+mn-ea"/>
                <a:cs typeface="+mn-cs"/>
              </a:rPr>
              <a:t>intergenic</a:t>
            </a:r>
            <a:r>
              <a:rPr lang="en-US" sz="1200" kern="1200" baseline="0" dirty="0" smtClean="0">
                <a:solidFill>
                  <a:schemeClr val="tx1"/>
                </a:solidFill>
                <a:effectLst/>
                <a:latin typeface="+mn-lt"/>
                <a:ea typeface="+mn-ea"/>
                <a:cs typeface="+mn-cs"/>
              </a:rPr>
              <a:t> region of the gene against the three prime, the </a:t>
            </a:r>
            <a:r>
              <a:rPr lang="en-US" sz="1200" kern="1200" baseline="0" dirty="0" err="1" smtClean="0">
                <a:solidFill>
                  <a:schemeClr val="tx1"/>
                </a:solidFill>
                <a:effectLst/>
                <a:latin typeface="+mn-lt"/>
                <a:ea typeface="+mn-ea"/>
                <a:cs typeface="+mn-cs"/>
              </a:rPr>
              <a:t>colour</a:t>
            </a:r>
            <a:r>
              <a:rPr lang="en-US" sz="1200" kern="1200" baseline="0" dirty="0" smtClean="0">
                <a:solidFill>
                  <a:schemeClr val="tx1"/>
                </a:solidFill>
                <a:effectLst/>
                <a:latin typeface="+mn-lt"/>
                <a:ea typeface="+mn-ea"/>
                <a:cs typeface="+mn-cs"/>
              </a:rPr>
              <a:t> indicates frequency and the spots are genes red spots indicate genes for the individual secreted proteins.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pattern we see is indicative of a single speed genome, with genes encoding secreted proteins dispersed</a:t>
            </a:r>
            <a:r>
              <a:rPr lang="en-US" sz="1200" kern="1200" baseline="0" dirty="0" smtClean="0">
                <a:solidFill>
                  <a:schemeClr val="tx1"/>
                </a:solidFill>
                <a:effectLst/>
                <a:latin typeface="+mn-lt"/>
                <a:ea typeface="+mn-ea"/>
                <a:cs typeface="+mn-cs"/>
              </a:rPr>
              <a:t> evenly throughout a genome that has no obvious gene sparse or gene dense regions.  Some very virulent pathogens such as the potato late blight pathogen </a:t>
            </a:r>
            <a:r>
              <a:rPr lang="en-US" sz="1200" kern="1200" baseline="0" dirty="0" err="1" smtClean="0">
                <a:solidFill>
                  <a:schemeClr val="tx1"/>
                </a:solidFill>
                <a:effectLst/>
                <a:latin typeface="+mn-lt"/>
                <a:ea typeface="+mn-ea"/>
                <a:cs typeface="+mn-cs"/>
              </a:rPr>
              <a:t>P.infestans</a:t>
            </a:r>
            <a:r>
              <a:rPr lang="en-US" sz="1200" kern="1200" baseline="0" dirty="0" smtClean="0">
                <a:solidFill>
                  <a:schemeClr val="tx1"/>
                </a:solidFill>
                <a:effectLst/>
                <a:latin typeface="+mn-lt"/>
                <a:ea typeface="+mn-ea"/>
                <a:cs typeface="+mn-cs"/>
              </a:rPr>
              <a:t> that seem to have very fast evolving effectors keep these in a gene sparse part of the genome that seems to be evolving more quickly and potentially adds to their ability to switch or out compete hosts. We </a:t>
            </a:r>
            <a:r>
              <a:rPr lang="en-US" sz="1200" kern="1200" baseline="0" dirty="0" err="1" smtClean="0">
                <a:solidFill>
                  <a:schemeClr val="tx1"/>
                </a:solidFill>
                <a:effectLst/>
                <a:latin typeface="+mn-lt"/>
                <a:ea typeface="+mn-ea"/>
                <a:cs typeface="+mn-cs"/>
              </a:rPr>
              <a:t>didn</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t </a:t>
            </a:r>
            <a:r>
              <a:rPr lang="en-US" sz="1200" kern="1200" baseline="0" dirty="0" err="1" smtClean="0">
                <a:solidFill>
                  <a:schemeClr val="tx1"/>
                </a:solidFill>
                <a:effectLst/>
                <a:latin typeface="+mn-lt"/>
                <a:ea typeface="+mn-ea"/>
                <a:cs typeface="+mn-cs"/>
              </a:rPr>
              <a:t>obserbe</a:t>
            </a:r>
            <a:r>
              <a:rPr lang="en-US" sz="1200" kern="1200" baseline="0" dirty="0" smtClean="0">
                <a:solidFill>
                  <a:schemeClr val="tx1"/>
                </a:solidFill>
                <a:effectLst/>
                <a:latin typeface="+mn-lt"/>
                <a:ea typeface="+mn-ea"/>
                <a:cs typeface="+mn-cs"/>
              </a:rPr>
              <a:t> this in the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16</a:t>
            </a:fld>
            <a:endParaRPr lang="en-US"/>
          </a:p>
        </p:txBody>
      </p:sp>
    </p:spTree>
    <p:extLst>
      <p:ext uri="{BB962C8B-B14F-4D97-AF65-F5344CB8AC3E}">
        <p14:creationId xmlns:p14="http://schemas.microsoft.com/office/powerpoint/2010/main" val="3585991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diversity between these isolates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Japanese isolates were separated from a single common ancestor of European isolates, suggesting that Japanese isolates might be ancestral, very distantly. The </a:t>
            </a:r>
            <a:r>
              <a:rPr lang="en-US" sz="1200" i="0" kern="1200" dirty="0" err="1" smtClean="0">
                <a:solidFill>
                  <a:schemeClr val="tx1"/>
                </a:solidFill>
                <a:latin typeface="+mn-lt"/>
                <a:ea typeface="+mn-ea"/>
                <a:cs typeface="+mn-cs"/>
              </a:rPr>
              <a:t>japanese</a:t>
            </a:r>
            <a:r>
              <a:rPr lang="en-US" sz="1200" i="0" kern="1200" dirty="0" smtClean="0">
                <a:solidFill>
                  <a:schemeClr val="tx1"/>
                </a:solidFill>
                <a:latin typeface="+mn-lt"/>
                <a:ea typeface="+mn-ea"/>
                <a:cs typeface="+mn-cs"/>
              </a:rPr>
              <a:t> isolates also showed</a:t>
            </a:r>
            <a:r>
              <a:rPr lang="en-US" sz="1200" i="0" kern="1200" baseline="0" dirty="0" smtClean="0">
                <a:solidFill>
                  <a:schemeClr val="tx1"/>
                </a:solidFill>
                <a:latin typeface="+mn-lt"/>
                <a:ea typeface="+mn-ea"/>
                <a:cs typeface="+mn-cs"/>
              </a:rPr>
              <a:t> much greater genetic diversity and overall the </a:t>
            </a:r>
            <a:r>
              <a:rPr lang="en-US" sz="1200" kern="1200" dirty="0" smtClean="0">
                <a:solidFill>
                  <a:schemeClr val="tx1"/>
                </a:solidFill>
                <a:effectLst/>
                <a:latin typeface="+mn-lt"/>
                <a:ea typeface="+mn-ea"/>
                <a:cs typeface="+mn-cs"/>
              </a:rPr>
              <a:t>tests on over 5000 genes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suggest that the tested genes are unlikely to have been subjected to positive selection since the separation of the UK and Japanese isolates.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19</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22</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23</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and has 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call our tool Gee Fu and this</a:t>
            </a:r>
            <a:r>
              <a:rPr lang="en-US" dirty="0" smtClean="0"/>
              <a:t> </a:t>
            </a:r>
            <a:r>
              <a:rPr lang="en-US" dirty="0" smtClean="0"/>
              <a:t>is the</a:t>
            </a:r>
            <a:r>
              <a:rPr lang="en-US" baseline="0" dirty="0" smtClean="0"/>
              <a:t> </a:t>
            </a:r>
            <a:r>
              <a:rPr lang="en-US" baseline="0" dirty="0" smtClean="0"/>
              <a:t>Software stack. Its based </a:t>
            </a:r>
            <a:r>
              <a:rPr lang="en-US" baseline="0" dirty="0" smtClean="0"/>
              <a:t>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25</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a:t>
            </a:r>
            <a:r>
              <a:rPr lang="en-US" baseline="0" smtClean="0"/>
              <a:t>tool  </a:t>
            </a:r>
            <a:r>
              <a:rPr lang="en-US" baseline="0" dirty="0" smtClean="0"/>
              <a:t>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26</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27</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29</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r>
              <a:rPr lang="en-US" baseline="0" dirty="0" smtClean="0"/>
              <a:t>.</a:t>
            </a:r>
          </a:p>
          <a:p>
            <a:endParaRPr lang="en-US" baseline="0" dirty="0" smtClean="0"/>
          </a:p>
          <a:p>
            <a:r>
              <a:rPr lang="en-US" dirty="0" smtClean="0"/>
              <a:t>Ash dieback</a:t>
            </a:r>
            <a:r>
              <a:rPr lang="en-US" baseline="0" dirty="0" smtClean="0"/>
              <a:t> disease reached UK in 2012 and had spread across the country in under 12 months</a:t>
            </a:r>
            <a:endParaRPr lang="en-US" dirty="0" smtClean="0"/>
          </a:p>
          <a:p>
            <a:endParaRPr lang="en-US" baseline="0" dirty="0" smtClean="0"/>
          </a:p>
          <a:p>
            <a:r>
              <a:rPr lang="en-US" baseline="0" dirty="0" smtClean="0"/>
              <a:t>Up to 90% of our 80 million ash trees are under threat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have a fast spreading outbreak of this potent pathogen, and as scientists we should be able to do something about it. </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30</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33</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34</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25 thousand unique players in 126 different countries</a:t>
            </a:r>
          </a:p>
          <a:p>
            <a:r>
              <a:rPr lang="en-US" baseline="0" dirty="0" smtClean="0"/>
              <a:t>With more than 100 playing simultaneously</a:t>
            </a:r>
          </a:p>
          <a:p>
            <a:endParaRPr lang="en-US" baseline="0" dirty="0" smtClean="0"/>
          </a:p>
          <a:p>
            <a:r>
              <a:rPr lang="en-US" baseline="0" dirty="0" smtClean="0"/>
              <a:t>First data set of 10 000 patterns done in just ten weeks.</a:t>
            </a:r>
          </a:p>
          <a:p>
            <a:endParaRPr lang="en-US" baseline="0" dirty="0" smtClean="0"/>
          </a:p>
          <a:p>
            <a:r>
              <a:rPr lang="en-US" baseline="0" dirty="0" smtClean="0"/>
              <a:t>About a third of the variants we added were improved on by the players. So this is a genuinely useful way of making use of the crowd of citizen scientists and we can start to push our results back into </a:t>
            </a:r>
            <a:r>
              <a:rPr lang="en-US" baseline="0" smtClean="0"/>
              <a:t>the repository.</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It is starting to come out of the woods.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a:t>
            </a:r>
          </a:p>
          <a:p>
            <a:endParaRPr lang="en-US" baseline="0" dirty="0" smtClean="0"/>
          </a:p>
          <a:p>
            <a:r>
              <a:rPr lang="en-US" baseline="0" dirty="0" smtClean="0"/>
              <a:t>And in this specific case, indeed this is what seems to be happening…</a:t>
            </a:r>
          </a:p>
        </p:txBody>
      </p:sp>
      <p:sp>
        <p:nvSpPr>
          <p:cNvPr id="4" name="Slide Number Placeholder 3"/>
          <p:cNvSpPr>
            <a:spLocks noGrp="1"/>
          </p:cNvSpPr>
          <p:nvPr>
            <p:ph type="sldNum" sz="quarter" idx="10"/>
          </p:nvPr>
        </p:nvSpPr>
        <p:spPr/>
        <p:txBody>
          <a:bodyPr/>
          <a:lstStyle/>
          <a:p>
            <a:fld id="{C7B755EF-6EA1-B945-B1DC-F50BAEA93262}" type="slidenum">
              <a:rPr lang="en-US" smtClean="0"/>
              <a:t>37</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our</a:t>
            </a:r>
            <a:r>
              <a:rPr lang="en-US" baseline="0" dirty="0" smtClean="0"/>
              <a:t> project</a:t>
            </a:r>
            <a:r>
              <a:rPr lang="en-US" dirty="0" smtClean="0"/>
              <a:t> had started rolling well enough, </a:t>
            </a:r>
            <a:r>
              <a:rPr lang="en-US" baseline="0" dirty="0" smtClean="0"/>
              <a:t>a large consortium, called </a:t>
            </a:r>
            <a:r>
              <a:rPr lang="en-US" baseline="0" dirty="0" err="1" smtClean="0"/>
              <a:t>Nornex</a:t>
            </a:r>
            <a:r>
              <a:rPr lang="en-US" baseline="0" dirty="0" smtClean="0"/>
              <a:t> raised itself into being.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38</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a:t>
            </a:r>
            <a:r>
              <a:rPr lang="en-US" baseline="0" dirty="0" smtClean="0"/>
              <a:t> in the end is the big pay off. Crowdsourcing can generate a new community with enough data and preliminary results to not only answer questions but prove to a funding body that a project is important and viable. It can also help bake in open-ness from the get </a:t>
            </a:r>
            <a:r>
              <a:rPr lang="en-US" baseline="0" smtClean="0"/>
              <a:t>go. Crowdsourcing </a:t>
            </a:r>
            <a:r>
              <a:rPr lang="en-US" baseline="0" dirty="0" smtClean="0"/>
              <a:t>can be a great way to launch new projects.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39</a:t>
            </a:fld>
            <a:endParaRPr lang="en-US"/>
          </a:p>
        </p:txBody>
      </p:sp>
    </p:spTree>
    <p:extLst>
      <p:ext uri="{BB962C8B-B14F-4D97-AF65-F5344CB8AC3E}">
        <p14:creationId xmlns:p14="http://schemas.microsoft.com/office/powerpoint/2010/main" val="63569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UK in </a:t>
            </a:r>
            <a:r>
              <a:rPr lang="en-US" baseline="0" dirty="0" smtClean="0"/>
              <a:t>2012 </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42</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44</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10/05/2014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10/05/2014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10/05/2014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10/05/2014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10/05/2014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10/05/2014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10/05/2014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10/05/2014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10/05/2014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10/05/2014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10/05/2014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10/05/2014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tiff"/></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tiff"/><Relationship Id="rId5"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jp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7.jpg"/></Relationships>
</file>

<file path=ppt/slides/_rels/slide38.xml.rels><?xml version="1.0" encoding="UTF-8" standalone="yes"?>
<Relationships xmlns="http://schemas.openxmlformats.org/package/2006/relationships"><Relationship Id="rId11" Type="http://schemas.openxmlformats.org/officeDocument/2006/relationships/image" Target="../media/image65.gif"/><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hyperlink" Target="http://www.fera.defra.gov.uk/" TargetMode="External"/><Relationship Id="rId9" Type="http://schemas.openxmlformats.org/officeDocument/2006/relationships/image" Target="../media/image63.gif"/><Relationship Id="rId10" Type="http://schemas.openxmlformats.org/officeDocument/2006/relationships/image" Target="../media/image6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hyperlink" Target="http://www.fera.defra.gov.uk/" TargetMode="External"/><Relationship Id="rId8" Type="http://schemas.openxmlformats.org/officeDocument/2006/relationships/image" Target="../media/image63.gif"/><Relationship Id="rId9" Type="http://schemas.openxmlformats.org/officeDocument/2006/relationships/image" Target="../media/image62.png"/><Relationship Id="rId10"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31.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5078759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
        <p:nvSpPr>
          <p:cNvPr id="3" name="TextBox 2"/>
          <p:cNvSpPr txBox="1"/>
          <p:nvPr/>
        </p:nvSpPr>
        <p:spPr>
          <a:xfrm>
            <a:off x="7226300" y="1492934"/>
            <a:ext cx="1713593" cy="646331"/>
          </a:xfrm>
          <a:prstGeom prst="rect">
            <a:avLst/>
          </a:prstGeom>
          <a:noFill/>
        </p:spPr>
        <p:txBody>
          <a:bodyPr wrap="none" rtlCol="0">
            <a:spAutoFit/>
          </a:bodyPr>
          <a:lstStyle/>
          <a:p>
            <a:r>
              <a:rPr lang="en-US" dirty="0" smtClean="0"/>
              <a:t>Diane Saunders</a:t>
            </a:r>
          </a:p>
          <a:p>
            <a:r>
              <a:rPr lang="en-US" dirty="0" err="1" smtClean="0"/>
              <a:t>Kentaro</a:t>
            </a:r>
            <a:r>
              <a:rPr lang="en-US" dirty="0" smtClean="0"/>
              <a:t> Yoshida</a:t>
            </a:r>
            <a:endParaRPr lang="en-US" dirty="0"/>
          </a:p>
        </p:txBody>
      </p:sp>
    </p:spTree>
    <p:extLst>
      <p:ext uri="{BB962C8B-B14F-4D97-AF65-F5344CB8AC3E}">
        <p14:creationId xmlns:p14="http://schemas.microsoft.com/office/powerpoint/2010/main" val="484894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17463110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
        <p:nvSpPr>
          <p:cNvPr id="4" name="TextBox 3"/>
          <p:cNvSpPr txBox="1"/>
          <p:nvPr/>
        </p:nvSpPr>
        <p:spPr>
          <a:xfrm>
            <a:off x="368300" y="1993900"/>
            <a:ext cx="1816100" cy="646331"/>
          </a:xfrm>
          <a:prstGeom prst="rect">
            <a:avLst/>
          </a:prstGeom>
          <a:noFill/>
        </p:spPr>
        <p:txBody>
          <a:bodyPr wrap="square" rtlCol="0">
            <a:spAutoFit/>
          </a:bodyPr>
          <a:lstStyle/>
          <a:p>
            <a:r>
              <a:rPr lang="en-US" dirty="0" err="1" smtClean="0"/>
              <a:t>Kentaro</a:t>
            </a:r>
            <a:r>
              <a:rPr lang="en-US" dirty="0" smtClean="0"/>
              <a:t> Yoshida</a:t>
            </a:r>
          </a:p>
          <a:p>
            <a:r>
              <a:rPr lang="en-US" dirty="0"/>
              <a:t>Tsuyoshi </a:t>
            </a:r>
            <a:r>
              <a:rPr lang="en-US" dirty="0" err="1"/>
              <a:t>Hosoya</a:t>
            </a:r>
            <a:endParaRPr lang="en-US" dirty="0"/>
          </a:p>
        </p:txBody>
      </p:sp>
    </p:spTree>
    <p:extLst>
      <p:ext uri="{BB962C8B-B14F-4D97-AF65-F5344CB8AC3E}">
        <p14:creationId xmlns:p14="http://schemas.microsoft.com/office/powerpoint/2010/main" val="3557882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
        <p:nvSpPr>
          <p:cNvPr id="3" name="TextBox 2"/>
          <p:cNvSpPr txBox="1"/>
          <p:nvPr/>
        </p:nvSpPr>
        <p:spPr>
          <a:xfrm>
            <a:off x="190500" y="2349500"/>
            <a:ext cx="1752600" cy="923330"/>
          </a:xfrm>
          <a:prstGeom prst="rect">
            <a:avLst/>
          </a:prstGeom>
          <a:noFill/>
        </p:spPr>
        <p:txBody>
          <a:bodyPr wrap="square" rtlCol="0">
            <a:spAutoFit/>
          </a:bodyPr>
          <a:lstStyle/>
          <a:p>
            <a:r>
              <a:rPr lang="en-US" dirty="0" smtClean="0"/>
              <a:t>Anne Edwards</a:t>
            </a:r>
          </a:p>
          <a:p>
            <a:r>
              <a:rPr lang="en-US" dirty="0" smtClean="0"/>
              <a:t>Diane Saunders</a:t>
            </a:r>
          </a:p>
          <a:p>
            <a:r>
              <a:rPr lang="en-US" dirty="0" smtClean="0"/>
              <a:t>-JIC</a:t>
            </a:r>
            <a:endParaRPr lang="en-US" dirty="0"/>
          </a:p>
        </p:txBody>
      </p:sp>
    </p:spTree>
    <p:extLst>
      <p:ext uri="{BB962C8B-B14F-4D97-AF65-F5344CB8AC3E}">
        <p14:creationId xmlns:p14="http://schemas.microsoft.com/office/powerpoint/2010/main" val="12575468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5867945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
        <p:nvSpPr>
          <p:cNvPr id="21" name="Rectangle 20"/>
          <p:cNvSpPr/>
          <p:nvPr/>
        </p:nvSpPr>
        <p:spPr>
          <a:xfrm>
            <a:off x="152400" y="15240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3602255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152400"/>
            <a:ext cx="6793302" cy="6858000"/>
          </a:xfrm>
          <a:prstGeom prst="rect">
            <a:avLst/>
          </a:prstGeom>
        </p:spPr>
      </p:pic>
      <p:pic>
        <p:nvPicPr>
          <p:cNvPr id="5" name="Picture 4"/>
          <p:cNvPicPr>
            <a:picLocks noChangeAspect="1"/>
          </p:cNvPicPr>
          <p:nvPr/>
        </p:nvPicPr>
        <p:blipFill>
          <a:blip r:embed="rId4"/>
          <a:stretch>
            <a:fillRect/>
          </a:stretch>
        </p:blipFill>
        <p:spPr>
          <a:xfrm>
            <a:off x="722615" y="2468511"/>
            <a:ext cx="2045986" cy="1704990"/>
          </a:xfrm>
          <a:prstGeom prst="rect">
            <a:avLst/>
          </a:prstGeom>
        </p:spPr>
      </p:pic>
      <p:sp>
        <p:nvSpPr>
          <p:cNvPr id="4" name="Rectangle 3"/>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5532910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4719553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http</a:t>
            </a:r>
            <a:r>
              <a:rPr lang="en-US" dirty="0"/>
              <a:t>://</a:t>
            </a:r>
            <a:r>
              <a:rPr lang="en-US" dirty="0" err="1"/>
              <a:t>apps.facebook.com</a:t>
            </a:r>
            <a:r>
              <a:rPr lang="en-US" dirty="0"/>
              <a:t>/</a:t>
            </a:r>
            <a:r>
              <a:rPr lang="en-US" dirty="0" err="1"/>
              <a:t>fraxinus</a:t>
            </a:r>
            <a:endParaRPr lang="en-US" dirty="0"/>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094" y="2080419"/>
            <a:ext cx="3815514" cy="4325609"/>
          </a:xfrm>
          <a:prstGeom prst="rect">
            <a:avLst/>
          </a:prstGeom>
        </p:spPr>
      </p:pic>
      <p:sp>
        <p:nvSpPr>
          <p:cNvPr id="5" name="Rectangle 4"/>
          <p:cNvSpPr/>
          <p:nvPr/>
        </p:nvSpPr>
        <p:spPr>
          <a:xfrm>
            <a:off x="0" y="224117"/>
            <a:ext cx="9144000"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
        <p:nvSpPr>
          <p:cNvPr id="7" name="Content Placeholder 1"/>
          <p:cNvSpPr>
            <a:spLocks noGrp="1"/>
          </p:cNvSpPr>
          <p:nvPr/>
        </p:nvSpPr>
        <p:spPr>
          <a:xfrm>
            <a:off x="190500" y="2080419"/>
            <a:ext cx="4923594" cy="37107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kern="1200" dirty="0" smtClean="0"/>
              <a:t>In 6 months: 55K visits from ~25K players</a:t>
            </a:r>
          </a:p>
          <a:p>
            <a:r>
              <a:rPr lang="en-US" sz="2400" kern="1200" dirty="0" smtClean="0"/>
              <a:t>Average visit  ~23 minutes</a:t>
            </a:r>
          </a:p>
          <a:p>
            <a:r>
              <a:rPr lang="en-US" sz="2400" kern="1200" dirty="0" smtClean="0"/>
              <a:t>2 years &amp; 2 months  - continuous game play</a:t>
            </a:r>
          </a:p>
          <a:p>
            <a:r>
              <a:rPr lang="en-US" sz="2400" kern="1200" dirty="0" smtClean="0"/>
              <a:t>10K patterns – received 154K solutions</a:t>
            </a:r>
          </a:p>
          <a:p>
            <a:r>
              <a:rPr lang="en-US" sz="2400" kern="1200" dirty="0" smtClean="0"/>
              <a:t>2000 players – 70% solutions</a:t>
            </a:r>
            <a:endParaRPr lang="en-US" sz="2400" kern="1200" dirty="0"/>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0"/>
            <a:ext cx="9155812" cy="6857999"/>
          </a:xfrm>
          <a:prstGeom prst="rect">
            <a:avLst/>
          </a:prstGeom>
        </p:spPr>
      </p:pic>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231611"/>
            <a:ext cx="2265864" cy="563231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Rachel Glover</a:t>
            </a: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19995</TotalTime>
  <Words>5631</Words>
  <Application>Microsoft Macintosh PowerPoint</Application>
  <PresentationFormat>On-screen Show (4:3)</PresentationFormat>
  <Paragraphs>494</Paragraphs>
  <Slides>44</Slides>
  <Notes>44</Notes>
  <HiddenSlides>12</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286</cp:revision>
  <cp:lastPrinted>2013-10-24T09:30:34Z</cp:lastPrinted>
  <dcterms:created xsi:type="dcterms:W3CDTF">2013-08-26T11:00:30Z</dcterms:created>
  <dcterms:modified xsi:type="dcterms:W3CDTF">2014-05-10T19:10:27Z</dcterms:modified>
</cp:coreProperties>
</file>